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0"/>
  </p:notesMasterIdLst>
  <p:sldIdLst>
    <p:sldId id="819" r:id="rId2"/>
    <p:sldId id="820" r:id="rId3"/>
    <p:sldId id="821" r:id="rId4"/>
    <p:sldId id="815" r:id="rId5"/>
    <p:sldId id="816" r:id="rId6"/>
    <p:sldId id="818" r:id="rId7"/>
    <p:sldId id="817" r:id="rId8"/>
    <p:sldId id="826" r:id="rId9"/>
    <p:sldId id="827" r:id="rId10"/>
    <p:sldId id="828" r:id="rId11"/>
    <p:sldId id="823" r:id="rId12"/>
    <p:sldId id="825" r:id="rId13"/>
    <p:sldId id="751" r:id="rId14"/>
    <p:sldId id="754" r:id="rId15"/>
    <p:sldId id="755" r:id="rId16"/>
    <p:sldId id="814" r:id="rId17"/>
    <p:sldId id="822" r:id="rId18"/>
    <p:sldId id="830" r:id="rId19"/>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1C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72" autoAdjust="0"/>
    <p:restoredTop sz="91361" autoAdjust="0"/>
  </p:normalViewPr>
  <p:slideViewPr>
    <p:cSldViewPr snapToGrid="0">
      <p:cViewPr varScale="1">
        <p:scale>
          <a:sx n="102" d="100"/>
          <a:sy n="102" d="100"/>
        </p:scale>
        <p:origin x="184" y="3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333ABA6-B72D-4ED4-A6E7-13A0DAE65F1A}" type="datetimeFigureOut">
              <a:rPr lang="en-US" smtClean="0"/>
              <a:t>6/30/24</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DC303B9-2C3E-4EA0-A819-58B20A5A846C}" type="slidenum">
              <a:rPr lang="en-US" smtClean="0"/>
              <a:t>‹#›</a:t>
            </a:fld>
            <a:endParaRPr lang="en-US"/>
          </a:p>
        </p:txBody>
      </p:sp>
    </p:spTree>
    <p:extLst>
      <p:ext uri="{BB962C8B-B14F-4D97-AF65-F5344CB8AC3E}">
        <p14:creationId xmlns:p14="http://schemas.microsoft.com/office/powerpoint/2010/main" val="2722082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6/30/24</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1046427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6/30/24</a:t>
            </a:fld>
            <a:endParaRPr lang="en-US"/>
          </a:p>
        </p:txBody>
      </p:sp>
      <p:sp>
        <p:nvSpPr>
          <p:cNvPr id="5" name="Footer Placeholder 4"/>
          <p:cNvSpPr>
            <a:spLocks noGrp="1"/>
          </p:cNvSpPr>
          <p:nvPr>
            <p:ph type="ftr" sz="quarter" idx="11"/>
          </p:nvPr>
        </p:nvSpPr>
        <p:spPr/>
        <p:txBody>
          <a:bodyPr/>
          <a:lstStyle/>
          <a:p>
            <a:r>
              <a:rPr lang="en-US" dirty="0"/>
              <a:t>Kwartler </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700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6/30/24</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76533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6/30/24</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66934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6/30/24</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607285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6/30/24</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481223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6/30/24</a:t>
            </a:fld>
            <a:endParaRPr lang="en-US"/>
          </a:p>
        </p:txBody>
      </p:sp>
      <p:sp>
        <p:nvSpPr>
          <p:cNvPr id="8" name="Footer Placeholder 7"/>
          <p:cNvSpPr>
            <a:spLocks noGrp="1"/>
          </p:cNvSpPr>
          <p:nvPr>
            <p:ph type="ftr" sz="quarter" idx="11"/>
          </p:nvPr>
        </p:nvSpPr>
        <p:spPr/>
        <p:txBody>
          <a:bodyPr/>
          <a:lstStyle/>
          <a:p>
            <a:r>
              <a:rPr lang="en-US" dirty="0"/>
              <a:t>Kwartler </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496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6/30/24</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361983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6/30/24</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2523039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6/30/24</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035383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6/30/24</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Tree>
    <p:extLst>
      <p:ext uri="{BB962C8B-B14F-4D97-AF65-F5344CB8AC3E}">
        <p14:creationId xmlns:p14="http://schemas.microsoft.com/office/powerpoint/2010/main" val="315979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6/30/24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78980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redfin.com/MA/Vineyard-Haven/60-Beach-Rd-02568/unit-237/home/135196757" TargetMode="External"/><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timharford.com/2021/03/cautionary-tales-florence-nightingale-and-her-geeks-declare-war-on-death/" TargetMode="External"/><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r-graphics.org/"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www.forbes.com/2007/10/09/psychology-perception-opportunity-ent-dream1007-cx_rw_1009wiseman.html"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CAF0D7-FC06-039E-0E84-F641A2212D30}"/>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6E956B80-BF3F-B4BB-F073-2CADCB9E6F67}"/>
              </a:ext>
            </a:extLst>
          </p:cNvPr>
          <p:cNvSpPr>
            <a:spLocks noGrp="1"/>
          </p:cNvSpPr>
          <p:nvPr>
            <p:ph type="title"/>
          </p:nvPr>
        </p:nvSpPr>
        <p:spPr/>
        <p:txBody>
          <a:bodyPr/>
          <a:lstStyle/>
          <a:p>
            <a:r>
              <a:rPr lang="en-US" dirty="0"/>
              <a:t>The face of data visualization</a:t>
            </a:r>
          </a:p>
        </p:txBody>
      </p:sp>
      <p:sp>
        <p:nvSpPr>
          <p:cNvPr id="4" name="Slide Number Placeholder 3">
            <a:extLst>
              <a:ext uri="{FF2B5EF4-FFF2-40B4-BE49-F238E27FC236}">
                <a16:creationId xmlns:a16="http://schemas.microsoft.com/office/drawing/2014/main" id="{A3AE598A-7736-9D86-3B09-A869D6E4C524}"/>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5" name="Footer Placeholder 4">
            <a:extLst>
              <a:ext uri="{FF2B5EF4-FFF2-40B4-BE49-F238E27FC236}">
                <a16:creationId xmlns:a16="http://schemas.microsoft.com/office/drawing/2014/main" id="{71D9512E-F9B6-5360-5B10-864E57DB872E}"/>
              </a:ext>
            </a:extLst>
          </p:cNvPr>
          <p:cNvSpPr>
            <a:spLocks noGrp="1"/>
          </p:cNvSpPr>
          <p:nvPr>
            <p:ph type="ftr" sz="quarter" idx="3"/>
          </p:nvPr>
        </p:nvSpPr>
        <p:spPr/>
        <p:txBody>
          <a:bodyPr/>
          <a:lstStyle/>
          <a:p>
            <a:r>
              <a:rPr lang="en-US" dirty="0"/>
              <a:t>Kwartler </a:t>
            </a:r>
          </a:p>
        </p:txBody>
      </p:sp>
      <p:pic>
        <p:nvPicPr>
          <p:cNvPr id="1026" name="Picture 2" descr="Florence Nightingale - Wikipedia">
            <a:extLst>
              <a:ext uri="{FF2B5EF4-FFF2-40B4-BE49-F238E27FC236}">
                <a16:creationId xmlns:a16="http://schemas.microsoft.com/office/drawing/2014/main" id="{E2FCEFA4-965C-7BE9-896A-5FA852699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7222" y="1286208"/>
            <a:ext cx="3647686" cy="5070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9272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CFFA5F-B1C2-51BE-0A2E-06D675E1B165}"/>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80290A6C-53EE-D431-2C3A-55E5A17C39A1}"/>
              </a:ext>
            </a:extLst>
          </p:cNvPr>
          <p:cNvSpPr>
            <a:spLocks noGrp="1"/>
          </p:cNvSpPr>
          <p:nvPr>
            <p:ph type="title"/>
          </p:nvPr>
        </p:nvSpPr>
        <p:spPr/>
        <p:txBody>
          <a:bodyPr/>
          <a:lstStyle/>
          <a:p>
            <a:r>
              <a:rPr lang="en-US" dirty="0"/>
              <a:t>Instead use a bar chat</a:t>
            </a:r>
          </a:p>
        </p:txBody>
      </p:sp>
      <p:sp>
        <p:nvSpPr>
          <p:cNvPr id="4" name="Slide Number Placeholder 3">
            <a:extLst>
              <a:ext uri="{FF2B5EF4-FFF2-40B4-BE49-F238E27FC236}">
                <a16:creationId xmlns:a16="http://schemas.microsoft.com/office/drawing/2014/main" id="{84C7E7C0-1058-D010-0628-A7C1EE0A4918}"/>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a:extLst>
              <a:ext uri="{FF2B5EF4-FFF2-40B4-BE49-F238E27FC236}">
                <a16:creationId xmlns:a16="http://schemas.microsoft.com/office/drawing/2014/main" id="{21E57029-0E04-CFA8-0A7B-113B79670B0D}"/>
              </a:ext>
            </a:extLst>
          </p:cNvPr>
          <p:cNvSpPr>
            <a:spLocks noGrp="1"/>
          </p:cNvSpPr>
          <p:nvPr>
            <p:ph type="ftr" sz="quarter" idx="3"/>
          </p:nvPr>
        </p:nvSpPr>
        <p:spPr/>
        <p:txBody>
          <a:bodyPr/>
          <a:lstStyle/>
          <a:p>
            <a:r>
              <a:rPr lang="en-US"/>
              <a:t>Kwartler </a:t>
            </a:r>
            <a:endParaRPr lang="en-US" dirty="0"/>
          </a:p>
        </p:txBody>
      </p:sp>
      <p:pic>
        <p:nvPicPr>
          <p:cNvPr id="3074" name="Picture 2" descr="Why are pie charts terrible? - Quora">
            <a:extLst>
              <a:ext uri="{FF2B5EF4-FFF2-40B4-BE49-F238E27FC236}">
                <a16:creationId xmlns:a16="http://schemas.microsoft.com/office/drawing/2014/main" id="{7D9B1260-14C9-BAEE-ECB1-517A294287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90" b="50000"/>
          <a:stretch/>
        </p:blipFill>
        <p:spPr bwMode="auto">
          <a:xfrm>
            <a:off x="2025569" y="1969141"/>
            <a:ext cx="2431085" cy="26797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Why are pie charts terrible? - Quora">
            <a:extLst>
              <a:ext uri="{FF2B5EF4-FFF2-40B4-BE49-F238E27FC236}">
                <a16:creationId xmlns:a16="http://schemas.microsoft.com/office/drawing/2014/main" id="{6B41EE5E-78B3-FC77-5248-85852E2D3F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390" t="48218"/>
          <a:stretch/>
        </p:blipFill>
        <p:spPr bwMode="auto">
          <a:xfrm>
            <a:off x="5671032" y="1921396"/>
            <a:ext cx="2431085" cy="2775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440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7720DB-CD5D-2EA2-B1B7-95FC8A3F1C70}"/>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F3B5599F-44C5-73AD-1B2D-D80E229419FA}"/>
              </a:ext>
            </a:extLst>
          </p:cNvPr>
          <p:cNvSpPr>
            <a:spLocks noGrp="1"/>
          </p:cNvSpPr>
          <p:nvPr>
            <p:ph type="title"/>
          </p:nvPr>
        </p:nvSpPr>
        <p:spPr/>
        <p:txBody>
          <a:bodyPr/>
          <a:lstStyle/>
          <a:p>
            <a:r>
              <a:rPr lang="en-US" dirty="0"/>
              <a:t>Avoid 3d charts</a:t>
            </a:r>
          </a:p>
        </p:txBody>
      </p:sp>
      <p:sp>
        <p:nvSpPr>
          <p:cNvPr id="4" name="Slide Number Placeholder 3">
            <a:extLst>
              <a:ext uri="{FF2B5EF4-FFF2-40B4-BE49-F238E27FC236}">
                <a16:creationId xmlns:a16="http://schemas.microsoft.com/office/drawing/2014/main" id="{BF92A1FD-1A1D-B4B5-8F62-4A918924BB71}"/>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5" name="Footer Placeholder 4">
            <a:extLst>
              <a:ext uri="{FF2B5EF4-FFF2-40B4-BE49-F238E27FC236}">
                <a16:creationId xmlns:a16="http://schemas.microsoft.com/office/drawing/2014/main" id="{5CD2D1BD-59ED-338F-FEA2-4CF32A0EB57A}"/>
              </a:ext>
            </a:extLst>
          </p:cNvPr>
          <p:cNvSpPr>
            <a:spLocks noGrp="1"/>
          </p:cNvSpPr>
          <p:nvPr>
            <p:ph type="ftr" sz="quarter" idx="3"/>
          </p:nvPr>
        </p:nvSpPr>
        <p:spPr/>
        <p:txBody>
          <a:bodyPr/>
          <a:lstStyle/>
          <a:p>
            <a:r>
              <a:rPr lang="en-US" dirty="0"/>
              <a:t>Kwartler </a:t>
            </a:r>
          </a:p>
        </p:txBody>
      </p:sp>
      <p:pic>
        <p:nvPicPr>
          <p:cNvPr id="4098" name="Picture 2" descr="3D Plot in Excel | How to Plot 3D Graphs in Excel?">
            <a:extLst>
              <a:ext uri="{FF2B5EF4-FFF2-40B4-BE49-F238E27FC236}">
                <a16:creationId xmlns:a16="http://schemas.microsoft.com/office/drawing/2014/main" id="{943ACFD4-804D-05E9-31D7-9C926BBF51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250" y="1301750"/>
            <a:ext cx="7175500" cy="425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85808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867C2-A124-EAEA-E6BC-C48A9BD553A0}"/>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CB2BB20B-5C67-CCE4-02E0-69CEEB8FD055}"/>
              </a:ext>
            </a:extLst>
          </p:cNvPr>
          <p:cNvSpPr>
            <a:spLocks noGrp="1"/>
          </p:cNvSpPr>
          <p:nvPr>
            <p:ph type="title"/>
          </p:nvPr>
        </p:nvSpPr>
        <p:spPr/>
        <p:txBody>
          <a:bodyPr/>
          <a:lstStyle/>
          <a:p>
            <a:r>
              <a:rPr lang="en-US" dirty="0"/>
              <a:t>Instead use other ways to convey complexity</a:t>
            </a:r>
          </a:p>
        </p:txBody>
      </p:sp>
      <p:sp>
        <p:nvSpPr>
          <p:cNvPr id="4" name="Slide Number Placeholder 3">
            <a:extLst>
              <a:ext uri="{FF2B5EF4-FFF2-40B4-BE49-F238E27FC236}">
                <a16:creationId xmlns:a16="http://schemas.microsoft.com/office/drawing/2014/main" id="{3BCDF0F5-0C6D-7335-9A44-8F21C6D00A84}"/>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5" name="Footer Placeholder 4">
            <a:extLst>
              <a:ext uri="{FF2B5EF4-FFF2-40B4-BE49-F238E27FC236}">
                <a16:creationId xmlns:a16="http://schemas.microsoft.com/office/drawing/2014/main" id="{17EF3C97-1A00-15BD-E81C-4A9B8C12FFE3}"/>
              </a:ext>
            </a:extLst>
          </p:cNvPr>
          <p:cNvSpPr>
            <a:spLocks noGrp="1"/>
          </p:cNvSpPr>
          <p:nvPr>
            <p:ph type="ftr" sz="quarter" idx="3"/>
          </p:nvPr>
        </p:nvSpPr>
        <p:spPr/>
        <p:txBody>
          <a:bodyPr/>
          <a:lstStyle/>
          <a:p>
            <a:r>
              <a:rPr lang="en-US" dirty="0"/>
              <a:t>Kwartler </a:t>
            </a:r>
          </a:p>
        </p:txBody>
      </p:sp>
      <p:sp>
        <p:nvSpPr>
          <p:cNvPr id="6" name="TextBox 5">
            <a:extLst>
              <a:ext uri="{FF2B5EF4-FFF2-40B4-BE49-F238E27FC236}">
                <a16:creationId xmlns:a16="http://schemas.microsoft.com/office/drawing/2014/main" id="{57C5CC6E-2DFD-295D-E104-BF1612498265}"/>
              </a:ext>
            </a:extLst>
          </p:cNvPr>
          <p:cNvSpPr txBox="1"/>
          <p:nvPr/>
        </p:nvSpPr>
        <p:spPr>
          <a:xfrm>
            <a:off x="204716" y="1602515"/>
            <a:ext cx="8122977" cy="646331"/>
          </a:xfrm>
          <a:prstGeom prst="rect">
            <a:avLst/>
          </a:prstGeom>
          <a:noFill/>
        </p:spPr>
        <p:txBody>
          <a:bodyPr wrap="square" rtlCol="0">
            <a:spAutoFit/>
          </a:bodyPr>
          <a:lstStyle/>
          <a:p>
            <a:r>
              <a:rPr lang="en-US" dirty="0"/>
              <a:t>Show the 3</a:t>
            </a:r>
            <a:r>
              <a:rPr lang="en-US" baseline="30000" dirty="0"/>
              <a:t>rd</a:t>
            </a:r>
            <a:r>
              <a:rPr lang="en-US" dirty="0"/>
              <a:t> dimension in a different manner</a:t>
            </a:r>
          </a:p>
          <a:p>
            <a:r>
              <a:rPr lang="en-US" b="1" dirty="0"/>
              <a:t>Colors, shapes size</a:t>
            </a:r>
          </a:p>
        </p:txBody>
      </p:sp>
      <p:pic>
        <p:nvPicPr>
          <p:cNvPr id="1026" name="Picture 2" descr="Bubble Chart - Learn about this chart and tools to create it">
            <a:extLst>
              <a:ext uri="{FF2B5EF4-FFF2-40B4-BE49-F238E27FC236}">
                <a16:creationId xmlns:a16="http://schemas.microsoft.com/office/drawing/2014/main" id="{2CD5F514-DA58-3476-9C86-D22ADD4023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81869"/>
            <a:ext cx="9144000" cy="4008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677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AF5771-B35D-48F0-A28C-C4C255046893}"/>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50305F6F-3594-4B08-9795-F573A3B350DE}"/>
              </a:ext>
            </a:extLst>
          </p:cNvPr>
          <p:cNvSpPr>
            <a:spLocks noGrp="1"/>
          </p:cNvSpPr>
          <p:nvPr>
            <p:ph type="title"/>
          </p:nvPr>
        </p:nvSpPr>
        <p:spPr/>
        <p:txBody>
          <a:bodyPr/>
          <a:lstStyle/>
          <a:p>
            <a:r>
              <a:rPr lang="en-US" dirty="0"/>
              <a:t>Basic Bar Charts</a:t>
            </a:r>
          </a:p>
        </p:txBody>
      </p:sp>
      <p:sp>
        <p:nvSpPr>
          <p:cNvPr id="5" name="Footer Placeholder 4">
            <a:extLst>
              <a:ext uri="{FF2B5EF4-FFF2-40B4-BE49-F238E27FC236}">
                <a16:creationId xmlns:a16="http://schemas.microsoft.com/office/drawing/2014/main" id="{F6CFD30B-27DE-41D3-A458-E7DAF56D700D}"/>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5273F46B-C5EC-4EE1-A910-C4D3B2512ED8}"/>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13</a:t>
            </a:fld>
            <a:endParaRPr lang="en-US"/>
          </a:p>
        </p:txBody>
      </p:sp>
      <p:pic>
        <p:nvPicPr>
          <p:cNvPr id="2050" name="Picture 2">
            <a:extLst>
              <a:ext uri="{FF2B5EF4-FFF2-40B4-BE49-F238E27FC236}">
                <a16:creationId xmlns:a16="http://schemas.microsoft.com/office/drawing/2014/main" id="{236558CE-E1C9-4FC3-B1BA-AEE7B52A01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0" y="2121032"/>
            <a:ext cx="4257675" cy="2632958"/>
          </a:xfrm>
          <a:prstGeom prst="rect">
            <a:avLst/>
          </a:prstGeom>
          <a:noFill/>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id="{7693E49B-DFB8-4430-AE8B-129A5819C4E0}"/>
              </a:ext>
            </a:extLst>
          </p:cNvPr>
          <p:cNvSpPr/>
          <p:nvPr/>
        </p:nvSpPr>
        <p:spPr>
          <a:xfrm rot="5400000">
            <a:off x="3130800" y="3236273"/>
            <a:ext cx="1339350" cy="402476"/>
          </a:xfrm>
          <a:prstGeom prst="triangle">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sz="1800" kern="1200" dirty="0">
              <a:solidFill>
                <a:prstClr val="white"/>
              </a:solidFill>
              <a:latin typeface="Arial Unicode MS" panose="020B0604020202020204" pitchFamily="34" charset="-128"/>
            </a:endParaRPr>
          </a:p>
        </p:txBody>
      </p:sp>
      <p:graphicFrame>
        <p:nvGraphicFramePr>
          <p:cNvPr id="8" name="Table 7">
            <a:extLst>
              <a:ext uri="{FF2B5EF4-FFF2-40B4-BE49-F238E27FC236}">
                <a16:creationId xmlns:a16="http://schemas.microsoft.com/office/drawing/2014/main" id="{46885211-A7A4-4ACC-A3CE-396B10F4E163}"/>
              </a:ext>
            </a:extLst>
          </p:cNvPr>
          <p:cNvGraphicFramePr>
            <a:graphicFrameLocks noGrp="1"/>
          </p:cNvGraphicFramePr>
          <p:nvPr>
            <p:extLst>
              <p:ext uri="{D42A27DB-BD31-4B8C-83A1-F6EECF244321}">
                <p14:modId xmlns:p14="http://schemas.microsoft.com/office/powerpoint/2010/main" val="116825943"/>
              </p:ext>
            </p:extLst>
          </p:nvPr>
        </p:nvGraphicFramePr>
        <p:xfrm>
          <a:off x="971867" y="2558964"/>
          <a:ext cx="2057083" cy="2225040"/>
        </p:xfrm>
        <a:graphic>
          <a:graphicData uri="http://schemas.openxmlformats.org/drawingml/2006/table">
            <a:tbl>
              <a:tblPr firstRow="1" bandRow="1">
                <a:tableStyleId>{5C22544A-7EE6-4342-B048-85BDC9FD1C3A}</a:tableStyleId>
              </a:tblPr>
              <a:tblGrid>
                <a:gridCol w="1142720">
                  <a:extLst>
                    <a:ext uri="{9D8B030D-6E8A-4147-A177-3AD203B41FA5}">
                      <a16:colId xmlns:a16="http://schemas.microsoft.com/office/drawing/2014/main" val="20000"/>
                    </a:ext>
                  </a:extLst>
                </a:gridCol>
                <a:gridCol w="914363">
                  <a:extLst>
                    <a:ext uri="{9D8B030D-6E8A-4147-A177-3AD203B41FA5}">
                      <a16:colId xmlns:a16="http://schemas.microsoft.com/office/drawing/2014/main" val="20001"/>
                    </a:ext>
                  </a:extLst>
                </a:gridCol>
              </a:tblGrid>
              <a:tr h="370840">
                <a:tc>
                  <a:txBody>
                    <a:bodyPr/>
                    <a:lstStyle/>
                    <a:p>
                      <a:r>
                        <a:rPr lang="en-US" dirty="0">
                          <a:latin typeface="Arial Unicode MS" panose="020B0604020202020204" pitchFamily="34" charset="-128"/>
                        </a:rPr>
                        <a:t>Variable</a:t>
                      </a:r>
                    </a:p>
                  </a:txBody>
                  <a:tcPr/>
                </a:tc>
                <a:tc>
                  <a:txBody>
                    <a:bodyPr/>
                    <a:lstStyle/>
                    <a:p>
                      <a:r>
                        <a:rPr lang="en-US" dirty="0" err="1">
                          <a:latin typeface="Arial Unicode MS" panose="020B0604020202020204" pitchFamily="34" charset="-128"/>
                        </a:rPr>
                        <a:t>freq</a:t>
                      </a:r>
                      <a:endParaRPr lang="en-US" dirty="0">
                        <a:latin typeface="Arial Unicode MS" panose="020B0604020202020204" pitchFamily="34" charset="-128"/>
                      </a:endParaRPr>
                    </a:p>
                  </a:txBody>
                  <a:tcPr/>
                </a:tc>
                <a:extLst>
                  <a:ext uri="{0D108BD9-81ED-4DB2-BD59-A6C34878D82A}">
                    <a16:rowId xmlns:a16="http://schemas.microsoft.com/office/drawing/2014/main" val="10000"/>
                  </a:ext>
                </a:extLst>
              </a:tr>
              <a:tr h="370840">
                <a:tc>
                  <a:txBody>
                    <a:bodyPr/>
                    <a:lstStyle/>
                    <a:p>
                      <a:r>
                        <a:rPr lang="en-US" dirty="0">
                          <a:latin typeface="Arial Unicode MS" panose="020B0604020202020204" pitchFamily="34" charset="-128"/>
                        </a:rPr>
                        <a:t>Grp1</a:t>
                      </a:r>
                    </a:p>
                  </a:txBody>
                  <a:tcPr/>
                </a:tc>
                <a:tc>
                  <a:txBody>
                    <a:bodyPr/>
                    <a:lstStyle/>
                    <a:p>
                      <a:r>
                        <a:rPr lang="en-US" dirty="0">
                          <a:latin typeface="Arial Unicode MS" panose="020B0604020202020204" pitchFamily="34" charset="-128"/>
                        </a:rPr>
                        <a:t>0</a:t>
                      </a:r>
                    </a:p>
                  </a:txBody>
                  <a:tcPr/>
                </a:tc>
                <a:extLst>
                  <a:ext uri="{0D108BD9-81ED-4DB2-BD59-A6C34878D82A}">
                    <a16:rowId xmlns:a16="http://schemas.microsoft.com/office/drawing/2014/main" val="10001"/>
                  </a:ext>
                </a:extLst>
              </a:tr>
              <a:tr h="370840">
                <a:tc>
                  <a:txBody>
                    <a:bodyPr/>
                    <a:lstStyle/>
                    <a:p>
                      <a:r>
                        <a:rPr lang="en-US" dirty="0">
                          <a:latin typeface="Arial Unicode MS" panose="020B0604020202020204" pitchFamily="34" charset="-128"/>
                        </a:rPr>
                        <a:t>Grp2</a:t>
                      </a: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2"/>
                  </a:ext>
                </a:extLst>
              </a:tr>
              <a:tr h="370840">
                <a:tc>
                  <a:txBody>
                    <a:bodyPr/>
                    <a:lstStyle/>
                    <a:p>
                      <a:r>
                        <a:rPr lang="en-US" dirty="0">
                          <a:latin typeface="Arial Unicode MS" panose="020B0604020202020204" pitchFamily="34" charset="-128"/>
                        </a:rPr>
                        <a:t>Grp3</a:t>
                      </a:r>
                    </a:p>
                  </a:txBody>
                  <a:tcPr/>
                </a:tc>
                <a:tc>
                  <a:txBody>
                    <a:bodyPr/>
                    <a:lstStyle/>
                    <a:p>
                      <a:r>
                        <a:rPr lang="en-US" dirty="0">
                          <a:latin typeface="Arial Unicode MS" panose="020B0604020202020204" pitchFamily="34" charset="-128"/>
                        </a:rPr>
                        <a:t>3</a:t>
                      </a:r>
                    </a:p>
                  </a:txBody>
                  <a:tcPr/>
                </a:tc>
                <a:extLst>
                  <a:ext uri="{0D108BD9-81ED-4DB2-BD59-A6C34878D82A}">
                    <a16:rowId xmlns:a16="http://schemas.microsoft.com/office/drawing/2014/main" val="10003"/>
                  </a:ext>
                </a:extLst>
              </a:tr>
              <a:tr h="370840">
                <a:tc>
                  <a:txBody>
                    <a:bodyPr/>
                    <a:lstStyle/>
                    <a:p>
                      <a:r>
                        <a:rPr lang="en-US" dirty="0">
                          <a:latin typeface="Arial Unicode MS" panose="020B0604020202020204" pitchFamily="34" charset="-128"/>
                        </a:rPr>
                        <a:t>…</a:t>
                      </a:r>
                    </a:p>
                  </a:txBody>
                  <a:tcPr/>
                </a:tc>
                <a:tc>
                  <a:txBody>
                    <a:bodyPr/>
                    <a:lstStyle/>
                    <a:p>
                      <a:r>
                        <a:rPr lang="en-US" dirty="0">
                          <a:latin typeface="Arial Unicode MS" panose="020B0604020202020204" pitchFamily="34" charset="-128"/>
                        </a:rPr>
                        <a:t>5</a:t>
                      </a:r>
                    </a:p>
                  </a:txBody>
                  <a:tcPr/>
                </a:tc>
                <a:extLst>
                  <a:ext uri="{0D108BD9-81ED-4DB2-BD59-A6C34878D82A}">
                    <a16:rowId xmlns:a16="http://schemas.microsoft.com/office/drawing/2014/main" val="10004"/>
                  </a:ext>
                </a:extLst>
              </a:tr>
              <a:tr h="370840">
                <a:tc>
                  <a:txBody>
                    <a:bodyPr/>
                    <a:lstStyle/>
                    <a:p>
                      <a:r>
                        <a:rPr lang="en-US" dirty="0" err="1">
                          <a:latin typeface="Arial Unicode MS" panose="020B0604020202020204" pitchFamily="34" charset="-128"/>
                        </a:rPr>
                        <a:t>Grp_n</a:t>
                      </a:r>
                      <a:endParaRPr lang="en-US" dirty="0">
                        <a:latin typeface="Arial Unicode MS" panose="020B0604020202020204" pitchFamily="34" charset="-128"/>
                      </a:endParaRPr>
                    </a:p>
                  </a:txBody>
                  <a:tcPr/>
                </a:tc>
                <a:tc>
                  <a:txBody>
                    <a:bodyPr/>
                    <a:lstStyle/>
                    <a:p>
                      <a:r>
                        <a:rPr lang="en-US" dirty="0">
                          <a:latin typeface="Arial Unicode MS" panose="020B0604020202020204" pitchFamily="34" charset="-128"/>
                        </a:rPr>
                        <a:t>2</a:t>
                      </a:r>
                    </a:p>
                  </a:txBody>
                  <a:tcPr/>
                </a:tc>
                <a:extLst>
                  <a:ext uri="{0D108BD9-81ED-4DB2-BD59-A6C34878D82A}">
                    <a16:rowId xmlns:a16="http://schemas.microsoft.com/office/drawing/2014/main" val="10005"/>
                  </a:ext>
                </a:extLst>
              </a:tr>
            </a:tbl>
          </a:graphicData>
        </a:graphic>
      </p:graphicFrame>
      <p:sp>
        <p:nvSpPr>
          <p:cNvPr id="9" name="Rectangle 8">
            <a:extLst>
              <a:ext uri="{FF2B5EF4-FFF2-40B4-BE49-F238E27FC236}">
                <a16:creationId xmlns:a16="http://schemas.microsoft.com/office/drawing/2014/main" id="{4A43C334-E1CB-40E7-A933-85F785969827}"/>
              </a:ext>
            </a:extLst>
          </p:cNvPr>
          <p:cNvSpPr/>
          <p:nvPr/>
        </p:nvSpPr>
        <p:spPr>
          <a:xfrm>
            <a:off x="971867" y="2222938"/>
            <a:ext cx="2039347" cy="315310"/>
          </a:xfrm>
          <a:prstGeom prst="rect">
            <a:avLst/>
          </a:prstGeom>
          <a:solidFill>
            <a:schemeClr val="accent3"/>
          </a:solid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r>
              <a:rPr lang="en-US" sz="1200" b="1" dirty="0">
                <a:solidFill>
                  <a:schemeClr val="bg1"/>
                </a:solidFill>
              </a:rPr>
              <a:t>Frequency Matrix</a:t>
            </a:r>
          </a:p>
        </p:txBody>
      </p:sp>
      <p:sp>
        <p:nvSpPr>
          <p:cNvPr id="10" name="Rectangle 9">
            <a:extLst>
              <a:ext uri="{FF2B5EF4-FFF2-40B4-BE49-F238E27FC236}">
                <a16:creationId xmlns:a16="http://schemas.microsoft.com/office/drawing/2014/main" id="{DC1615A4-7D78-40B9-8D26-9E13A200687F}"/>
              </a:ext>
            </a:extLst>
          </p:cNvPr>
          <p:cNvSpPr/>
          <p:nvPr/>
        </p:nvSpPr>
        <p:spPr>
          <a:xfrm>
            <a:off x="179917" y="1285465"/>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Rectangles are representative of frequency or value</a:t>
            </a:r>
          </a:p>
        </p:txBody>
      </p:sp>
      <p:cxnSp>
        <p:nvCxnSpPr>
          <p:cNvPr id="11" name="Straight Connector 10">
            <a:extLst>
              <a:ext uri="{FF2B5EF4-FFF2-40B4-BE49-F238E27FC236}">
                <a16:creationId xmlns:a16="http://schemas.microsoft.com/office/drawing/2014/main" id="{07C19FF0-5A9E-C246-B52E-D9577CE39A3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550BB3C-E54A-D048-9842-95E681E868EC}"/>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1350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7B443-9142-4AAE-B588-62F14411296C}"/>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9B10CCF3-C862-49D6-924F-A681713256E9}"/>
              </a:ext>
            </a:extLst>
          </p:cNvPr>
          <p:cNvSpPr>
            <a:spLocks noGrp="1"/>
          </p:cNvSpPr>
          <p:nvPr>
            <p:ph type="title"/>
          </p:nvPr>
        </p:nvSpPr>
        <p:spPr/>
        <p:txBody>
          <a:bodyPr/>
          <a:lstStyle/>
          <a:p>
            <a:r>
              <a:rPr lang="en-US" dirty="0"/>
              <a:t>Side by Side Charts</a:t>
            </a:r>
          </a:p>
        </p:txBody>
      </p:sp>
      <p:sp>
        <p:nvSpPr>
          <p:cNvPr id="5" name="Footer Placeholder 4">
            <a:extLst>
              <a:ext uri="{FF2B5EF4-FFF2-40B4-BE49-F238E27FC236}">
                <a16:creationId xmlns:a16="http://schemas.microsoft.com/office/drawing/2014/main" id="{425EE7B4-1BDD-443B-AACB-4CD383F9A9C5}"/>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E64A4C85-9C36-4C31-98DD-184F2BE82630}"/>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14</a:t>
            </a:fld>
            <a:endParaRPr lang="en-US"/>
          </a:p>
        </p:txBody>
      </p:sp>
      <p:sp>
        <p:nvSpPr>
          <p:cNvPr id="6" name="Rectangle 5">
            <a:extLst>
              <a:ext uri="{FF2B5EF4-FFF2-40B4-BE49-F238E27FC236}">
                <a16:creationId xmlns:a16="http://schemas.microsoft.com/office/drawing/2014/main" id="{6A1AB944-CD57-4BCD-8927-ADAFAA8C82F2}"/>
              </a:ext>
            </a:extLst>
          </p:cNvPr>
          <p:cNvSpPr/>
          <p:nvPr/>
        </p:nvSpPr>
        <p:spPr>
          <a:xfrm>
            <a:off x="179917" y="1191336"/>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Side by Side bar charts let you compare frequency by category</a:t>
            </a:r>
          </a:p>
        </p:txBody>
      </p:sp>
      <p:pic>
        <p:nvPicPr>
          <p:cNvPr id="1026" name="Picture 2" descr="enter image description he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501611"/>
            <a:ext cx="6553200" cy="406717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11817D92-A472-A948-8D93-083D69AC0A8F}"/>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9439165-2954-AF4B-8729-CE57A94DBEA3}"/>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943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F8B3E3-365C-48CC-ACC2-5A49D428A726}"/>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41198A7C-9056-41AA-81EE-0A923F1F978C}"/>
              </a:ext>
            </a:extLst>
          </p:cNvPr>
          <p:cNvSpPr>
            <a:spLocks noGrp="1"/>
          </p:cNvSpPr>
          <p:nvPr>
            <p:ph type="title"/>
          </p:nvPr>
        </p:nvSpPr>
        <p:spPr/>
        <p:txBody>
          <a:bodyPr/>
          <a:lstStyle/>
          <a:p>
            <a:r>
              <a:rPr lang="en-US" dirty="0"/>
              <a:t>Stacked Bar Charts</a:t>
            </a:r>
          </a:p>
        </p:txBody>
      </p:sp>
      <p:sp>
        <p:nvSpPr>
          <p:cNvPr id="5" name="Footer Placeholder 4">
            <a:extLst>
              <a:ext uri="{FF2B5EF4-FFF2-40B4-BE49-F238E27FC236}">
                <a16:creationId xmlns:a16="http://schemas.microsoft.com/office/drawing/2014/main" id="{B43115E9-36AC-4130-B5E5-0233B14BC6C8}"/>
              </a:ext>
            </a:extLst>
          </p:cNvPr>
          <p:cNvSpPr>
            <a:spLocks noGrp="1"/>
          </p:cNvSpPr>
          <p:nvPr>
            <p:ph type="ftr" sz="quarter" idx="3"/>
          </p:nvPr>
        </p:nvSpPr>
        <p:spPr/>
        <p:txBody>
          <a:bodyPr/>
          <a:lstStyle/>
          <a:p>
            <a:r>
              <a:rPr lang="en-US"/>
              <a:t>Kwartler</a:t>
            </a:r>
            <a:endParaRPr lang="en-US" dirty="0"/>
          </a:p>
        </p:txBody>
      </p:sp>
      <p:sp>
        <p:nvSpPr>
          <p:cNvPr id="4" name="Slide Number Placeholder 3">
            <a:extLst>
              <a:ext uri="{FF2B5EF4-FFF2-40B4-BE49-F238E27FC236}">
                <a16:creationId xmlns:a16="http://schemas.microsoft.com/office/drawing/2014/main" id="{656858DC-289D-4205-97DF-6D198382ADA5}"/>
              </a:ext>
            </a:extLst>
          </p:cNvPr>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15</a:t>
            </a:fld>
            <a:endParaRPr lang="en-US"/>
          </a:p>
        </p:txBody>
      </p:sp>
      <p:sp>
        <p:nvSpPr>
          <p:cNvPr id="6" name="Rectangle 5">
            <a:extLst>
              <a:ext uri="{FF2B5EF4-FFF2-40B4-BE49-F238E27FC236}">
                <a16:creationId xmlns:a16="http://schemas.microsoft.com/office/drawing/2014/main" id="{42B0F298-4595-4EDA-9FF2-6C47C2C2404E}"/>
              </a:ext>
            </a:extLst>
          </p:cNvPr>
          <p:cNvSpPr/>
          <p:nvPr/>
        </p:nvSpPr>
        <p:spPr>
          <a:xfrm>
            <a:off x="179917" y="1204782"/>
            <a:ext cx="8784167" cy="25038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Stacked bar charts lets you compare </a:t>
            </a:r>
            <a:r>
              <a:rPr lang="en-US" i="1" dirty="0"/>
              <a:t>proportion</a:t>
            </a:r>
            <a:r>
              <a:rPr lang="en-US" dirty="0"/>
              <a:t> </a:t>
            </a:r>
            <a:r>
              <a:rPr lang="en-US" b="1" u="sng" dirty="0"/>
              <a:t>within</a:t>
            </a:r>
            <a:r>
              <a:rPr lang="en-US" dirty="0"/>
              <a:t> a category</a:t>
            </a:r>
          </a:p>
        </p:txBody>
      </p:sp>
      <p:pic>
        <p:nvPicPr>
          <p:cNvPr id="2050"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3261" y="1502445"/>
            <a:ext cx="5137478" cy="3853110"/>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B5FC64E2-489A-1A4D-B729-F784EF036696}"/>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32F8717-1090-964F-849F-43EFFFECCBB9}"/>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57796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6/30/24</a:t>
            </a:fld>
            <a:endParaRPr lang="en-US"/>
          </a:p>
        </p:txBody>
      </p:sp>
      <p:sp>
        <p:nvSpPr>
          <p:cNvPr id="3" name="Title 2"/>
          <p:cNvSpPr>
            <a:spLocks noGrp="1"/>
          </p:cNvSpPr>
          <p:nvPr>
            <p:ph type="title"/>
          </p:nvPr>
        </p:nvSpPr>
        <p:spPr/>
        <p:txBody>
          <a:bodyPr/>
          <a:lstStyle/>
          <a:p>
            <a:r>
              <a:rPr lang="en-US" dirty="0"/>
              <a:t>Proportional Stacked Bar Charts</a:t>
            </a:r>
          </a:p>
        </p:txBody>
      </p:sp>
      <p:sp>
        <p:nvSpPr>
          <p:cNvPr id="4" name="Footer Placeholder 3"/>
          <p:cNvSpPr>
            <a:spLocks noGrp="1"/>
          </p:cNvSpPr>
          <p:nvPr>
            <p:ph type="ftr" sz="quarter" idx="3"/>
          </p:nvPr>
        </p:nvSpPr>
        <p:spPr/>
        <p:txBody>
          <a:bodyPr/>
          <a:lstStyle/>
          <a:p>
            <a:r>
              <a:rPr lang="en-US"/>
              <a:t>Kwartler</a:t>
            </a:r>
            <a:endParaRPr lang="en-US" dirty="0"/>
          </a:p>
        </p:txBody>
      </p:sp>
      <p:sp>
        <p:nvSpPr>
          <p:cNvPr id="5" name="Slide Number Placeholder 4"/>
          <p:cNvSpPr>
            <a:spLocks noGrp="1"/>
          </p:cNvSpPr>
          <p:nvPr>
            <p:ph type="sldNum" sz="quarter" idx="4"/>
          </p:nvPr>
        </p:nvSpPr>
        <p:spPr>
          <a:xfrm>
            <a:off x="7245743" y="6356351"/>
            <a:ext cx="857250" cy="365125"/>
          </a:xfrm>
          <a:prstGeom prst="rect">
            <a:avLst/>
          </a:prstGeom>
        </p:spPr>
        <p:txBody>
          <a:bodyPr/>
          <a:lstStyle>
            <a:defPPr>
              <a:defRPr lang="en-US"/>
            </a:defPPr>
            <a:lvl1pPr marL="0" algn="l" defTabSz="914400" rtl="0" eaLnBrk="1" latinLnBrk="0" hangingPunct="1">
              <a:lnSpc>
                <a:spcPct val="200000"/>
              </a:lnSpc>
              <a:defRPr lang="en-US" sz="900" kern="1200" smtClean="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7290FF7-652B-4475-AEAB-8B1A5D23AE09}" type="slidenum">
              <a:rPr lang="en-US" smtClean="0"/>
              <a:pPr/>
              <a:t>16</a:t>
            </a:fld>
            <a:endParaRPr lang="en-US" dirty="0"/>
          </a:p>
        </p:txBody>
      </p:sp>
      <p:sp>
        <p:nvSpPr>
          <p:cNvPr id="6" name="Rectangle 5">
            <a:extLst>
              <a:ext uri="{FF2B5EF4-FFF2-40B4-BE49-F238E27FC236}">
                <a16:creationId xmlns:a16="http://schemas.microsoft.com/office/drawing/2014/main" id="{42B0F298-4595-4EDA-9FF2-6C47C2C2404E}"/>
              </a:ext>
            </a:extLst>
          </p:cNvPr>
          <p:cNvSpPr/>
          <p:nvPr/>
        </p:nvSpPr>
        <p:spPr>
          <a:xfrm>
            <a:off x="179917" y="1137546"/>
            <a:ext cx="8784167" cy="58569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Proportional stacked bar charts let you compare </a:t>
            </a:r>
            <a:r>
              <a:rPr lang="en-US" i="1" dirty="0"/>
              <a:t>proportion</a:t>
            </a:r>
            <a:r>
              <a:rPr lang="en-US" dirty="0"/>
              <a:t> </a:t>
            </a:r>
            <a:r>
              <a:rPr lang="en-US" b="1" u="sng" dirty="0"/>
              <a:t>across </a:t>
            </a:r>
            <a:r>
              <a:rPr lang="en-US" dirty="0"/>
              <a:t>categories regardless of magnitude</a:t>
            </a:r>
          </a:p>
        </p:txBody>
      </p:sp>
      <p:pic>
        <p:nvPicPr>
          <p:cNvPr id="3074" name="Picture 2" descr="Image result for ggplot2 stacked bar ch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3670" y="1723238"/>
            <a:ext cx="4796659" cy="3997216"/>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353356AD-85E2-DC4C-A145-393616D59213}"/>
              </a:ext>
            </a:extLst>
          </p:cNvPr>
          <p:cNvCxnSpPr/>
          <p:nvPr/>
        </p:nvCxnSpPr>
        <p:spPr>
          <a:xfrm>
            <a:off x="6798363" y="6549885"/>
            <a:ext cx="0" cy="1828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0FD732-7C89-054B-BBAD-86C738CAB797}"/>
              </a:ext>
            </a:extLst>
          </p:cNvPr>
          <p:cNvCxnSpPr/>
          <p:nvPr/>
        </p:nvCxnSpPr>
        <p:spPr>
          <a:xfrm>
            <a:off x="7076661" y="4664763"/>
            <a:ext cx="18288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0454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8F31C-D377-B8C7-A4E5-6753C6E1DD8B}"/>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F384CD36-253E-1A89-C7DB-C3A4D961C409}"/>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83F54EFE-D9EE-13B5-678D-493EAC9BBA7A}"/>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5" name="Footer Placeholder 4">
            <a:extLst>
              <a:ext uri="{FF2B5EF4-FFF2-40B4-BE49-F238E27FC236}">
                <a16:creationId xmlns:a16="http://schemas.microsoft.com/office/drawing/2014/main" id="{C8802920-90A0-0EE7-E50A-45131386704D}"/>
              </a:ext>
            </a:extLst>
          </p:cNvPr>
          <p:cNvSpPr>
            <a:spLocks noGrp="1"/>
          </p:cNvSpPr>
          <p:nvPr>
            <p:ph type="ftr" sz="quarter" idx="3"/>
          </p:nvPr>
        </p:nvSpPr>
        <p:spPr/>
        <p:txBody>
          <a:bodyPr/>
          <a:lstStyle/>
          <a:p>
            <a:r>
              <a:rPr lang="en-US" dirty="0"/>
              <a:t>Kwartler </a:t>
            </a:r>
          </a:p>
        </p:txBody>
      </p:sp>
      <p:pic>
        <p:nvPicPr>
          <p:cNvPr id="6" name="Picture 5">
            <a:extLst>
              <a:ext uri="{FF2B5EF4-FFF2-40B4-BE49-F238E27FC236}">
                <a16:creationId xmlns:a16="http://schemas.microsoft.com/office/drawing/2014/main" id="{3E420530-7DAD-B31E-69AE-AF26B2A724EB}"/>
              </a:ext>
            </a:extLst>
          </p:cNvPr>
          <p:cNvPicPr>
            <a:picLocks noChangeAspect="1"/>
          </p:cNvPicPr>
          <p:nvPr/>
        </p:nvPicPr>
        <p:blipFill>
          <a:blip r:embed="rId2"/>
          <a:stretch>
            <a:fillRect/>
          </a:stretch>
        </p:blipFill>
        <p:spPr>
          <a:xfrm>
            <a:off x="522027" y="136524"/>
            <a:ext cx="7772400" cy="4202302"/>
          </a:xfrm>
          <a:prstGeom prst="rect">
            <a:avLst/>
          </a:prstGeom>
        </p:spPr>
      </p:pic>
      <p:sp>
        <p:nvSpPr>
          <p:cNvPr id="8" name="TextBox 7">
            <a:extLst>
              <a:ext uri="{FF2B5EF4-FFF2-40B4-BE49-F238E27FC236}">
                <a16:creationId xmlns:a16="http://schemas.microsoft.com/office/drawing/2014/main" id="{44B51EA5-6800-ED20-1842-AD8BA0A45A10}"/>
              </a:ext>
            </a:extLst>
          </p:cNvPr>
          <p:cNvSpPr txBox="1"/>
          <p:nvPr/>
        </p:nvSpPr>
        <p:spPr>
          <a:xfrm>
            <a:off x="252483" y="5804639"/>
            <a:ext cx="8639033" cy="276999"/>
          </a:xfrm>
          <a:prstGeom prst="rect">
            <a:avLst/>
          </a:prstGeom>
          <a:noFill/>
        </p:spPr>
        <p:txBody>
          <a:bodyPr wrap="square">
            <a:spAutoFit/>
          </a:bodyPr>
          <a:lstStyle/>
          <a:p>
            <a:r>
              <a:rPr lang="en-US" sz="1200" dirty="0">
                <a:hlinkClick r:id="rId3"/>
              </a:rPr>
              <a:t>https://www.redfin.com/MA/Vineyard-Haven/60-Beach-Rd-02568/unit-237/home/135196757</a:t>
            </a:r>
            <a:endParaRPr lang="en-US" sz="1200" dirty="0"/>
          </a:p>
        </p:txBody>
      </p:sp>
      <p:pic>
        <p:nvPicPr>
          <p:cNvPr id="9" name="Picture 4" descr="Vineyard Harbor Motel in Tisbury, MA - Martha's Vineyard Lodging Association">
            <a:extLst>
              <a:ext uri="{FF2B5EF4-FFF2-40B4-BE49-F238E27FC236}">
                <a16:creationId xmlns:a16="http://schemas.microsoft.com/office/drawing/2014/main" id="{F1745F65-15F0-489C-5426-F0045DA194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41730" y="4423216"/>
            <a:ext cx="1946939" cy="129559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Vineyard Harbor Motel">
            <a:extLst>
              <a:ext uri="{FF2B5EF4-FFF2-40B4-BE49-F238E27FC236}">
                <a16:creationId xmlns:a16="http://schemas.microsoft.com/office/drawing/2014/main" id="{04E7DD3E-1199-CD28-F2C2-5233136DAF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6050" y="4423216"/>
            <a:ext cx="2059052" cy="113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9796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B527F7-BFB1-C4A7-92B8-F9FDE3BF4D95}"/>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94325073-1F45-22C9-04AF-28E943E78578}"/>
              </a:ext>
            </a:extLst>
          </p:cNvPr>
          <p:cNvSpPr>
            <a:spLocks noGrp="1"/>
          </p:cNvSpPr>
          <p:nvPr>
            <p:ph type="title"/>
          </p:nvPr>
        </p:nvSpPr>
        <p:spPr/>
        <p:txBody>
          <a:bodyPr/>
          <a:lstStyle/>
          <a:p>
            <a:r>
              <a:rPr lang="en-US" dirty="0"/>
              <a:t>Basic –individual, Mid &amp; Advanced- groups</a:t>
            </a:r>
          </a:p>
        </p:txBody>
      </p:sp>
      <p:sp>
        <p:nvSpPr>
          <p:cNvPr id="4" name="Slide Number Placeholder 3">
            <a:extLst>
              <a:ext uri="{FF2B5EF4-FFF2-40B4-BE49-F238E27FC236}">
                <a16:creationId xmlns:a16="http://schemas.microsoft.com/office/drawing/2014/main" id="{2C874078-74BD-1963-3017-39AC78BE59F1}"/>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5" name="Footer Placeholder 4">
            <a:extLst>
              <a:ext uri="{FF2B5EF4-FFF2-40B4-BE49-F238E27FC236}">
                <a16:creationId xmlns:a16="http://schemas.microsoft.com/office/drawing/2014/main" id="{5684C343-1801-C1AD-1564-A99A58EFFC04}"/>
              </a:ext>
            </a:extLst>
          </p:cNvPr>
          <p:cNvSpPr>
            <a:spLocks noGrp="1"/>
          </p:cNvSpPr>
          <p:nvPr>
            <p:ph type="ftr" sz="quarter" idx="3"/>
          </p:nvPr>
        </p:nvSpPr>
        <p:spPr/>
        <p:txBody>
          <a:bodyPr/>
          <a:lstStyle/>
          <a:p>
            <a:r>
              <a:rPr lang="en-US"/>
              <a:t>Kwartler </a:t>
            </a:r>
            <a:endParaRPr lang="en-US" dirty="0"/>
          </a:p>
        </p:txBody>
      </p:sp>
      <p:sp>
        <p:nvSpPr>
          <p:cNvPr id="6" name="Rectangle 5">
            <a:extLst>
              <a:ext uri="{FF2B5EF4-FFF2-40B4-BE49-F238E27FC236}">
                <a16:creationId xmlns:a16="http://schemas.microsoft.com/office/drawing/2014/main" id="{0640CF97-EA85-49D3-587B-EA46B00D3921}"/>
              </a:ext>
            </a:extLst>
          </p:cNvPr>
          <p:cNvSpPr/>
          <p:nvPr/>
        </p:nvSpPr>
        <p:spPr>
          <a:xfrm>
            <a:off x="129958" y="1590695"/>
            <a:ext cx="4514850" cy="117729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F50EE7BF-E2D0-8267-EF86-84F780642F3E}"/>
              </a:ext>
            </a:extLst>
          </p:cNvPr>
          <p:cNvSpPr/>
          <p:nvPr/>
        </p:nvSpPr>
        <p:spPr>
          <a:xfrm>
            <a:off x="415708" y="2009332"/>
            <a:ext cx="1097280" cy="591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Obtain</a:t>
            </a:r>
          </a:p>
        </p:txBody>
      </p:sp>
      <p:sp>
        <p:nvSpPr>
          <p:cNvPr id="8" name="Rectangle 7">
            <a:extLst>
              <a:ext uri="{FF2B5EF4-FFF2-40B4-BE49-F238E27FC236}">
                <a16:creationId xmlns:a16="http://schemas.microsoft.com/office/drawing/2014/main" id="{98AB70E9-C5F4-3F05-7138-F8FCB0E6969E}"/>
              </a:ext>
            </a:extLst>
          </p:cNvPr>
          <p:cNvSpPr/>
          <p:nvPr/>
        </p:nvSpPr>
        <p:spPr>
          <a:xfrm>
            <a:off x="1924468" y="2009332"/>
            <a:ext cx="1097280" cy="591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Scrub</a:t>
            </a:r>
          </a:p>
        </p:txBody>
      </p:sp>
      <p:sp>
        <p:nvSpPr>
          <p:cNvPr id="9" name="Rectangle 8">
            <a:extLst>
              <a:ext uri="{FF2B5EF4-FFF2-40B4-BE49-F238E27FC236}">
                <a16:creationId xmlns:a16="http://schemas.microsoft.com/office/drawing/2014/main" id="{5E3878B0-2955-A44B-1D46-BCBE5E4777F4}"/>
              </a:ext>
            </a:extLst>
          </p:cNvPr>
          <p:cNvSpPr/>
          <p:nvPr/>
        </p:nvSpPr>
        <p:spPr>
          <a:xfrm>
            <a:off x="3433228" y="2009332"/>
            <a:ext cx="1097280" cy="5914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Explore</a:t>
            </a:r>
          </a:p>
        </p:txBody>
      </p:sp>
      <p:sp>
        <p:nvSpPr>
          <p:cNvPr id="10" name="TextBox 9">
            <a:extLst>
              <a:ext uri="{FF2B5EF4-FFF2-40B4-BE49-F238E27FC236}">
                <a16:creationId xmlns:a16="http://schemas.microsoft.com/office/drawing/2014/main" id="{DA26D633-8790-8544-1806-D1A9D078C167}"/>
              </a:ext>
            </a:extLst>
          </p:cNvPr>
          <p:cNvSpPr txBox="1"/>
          <p:nvPr/>
        </p:nvSpPr>
        <p:spPr>
          <a:xfrm>
            <a:off x="1947328" y="1594280"/>
            <a:ext cx="960120" cy="369332"/>
          </a:xfrm>
          <a:prstGeom prst="rect">
            <a:avLst/>
          </a:prstGeom>
          <a:noFill/>
        </p:spPr>
        <p:txBody>
          <a:bodyPr wrap="square" rtlCol="0">
            <a:spAutoFit/>
          </a:bodyPr>
          <a:lstStyle/>
          <a:p>
            <a:pPr algn="ctr"/>
            <a:r>
              <a:rPr lang="en-US" dirty="0">
                <a:solidFill>
                  <a:schemeClr val="bg1"/>
                </a:solidFill>
              </a:rPr>
              <a:t>Day 1</a:t>
            </a:r>
          </a:p>
        </p:txBody>
      </p:sp>
      <p:sp>
        <p:nvSpPr>
          <p:cNvPr id="11" name="TextBox 10">
            <a:extLst>
              <a:ext uri="{FF2B5EF4-FFF2-40B4-BE49-F238E27FC236}">
                <a16:creationId xmlns:a16="http://schemas.microsoft.com/office/drawing/2014/main" id="{78BA1378-29E1-60EB-0869-7CC98BBD9283}"/>
              </a:ext>
            </a:extLst>
          </p:cNvPr>
          <p:cNvSpPr txBox="1"/>
          <p:nvPr/>
        </p:nvSpPr>
        <p:spPr>
          <a:xfrm>
            <a:off x="3120390" y="3124572"/>
            <a:ext cx="2956142" cy="369332"/>
          </a:xfrm>
          <a:prstGeom prst="rect">
            <a:avLst/>
          </a:prstGeom>
          <a:noFill/>
        </p:spPr>
        <p:txBody>
          <a:bodyPr wrap="square" rtlCol="0">
            <a:spAutoFit/>
          </a:bodyPr>
          <a:lstStyle/>
          <a:p>
            <a:r>
              <a:rPr lang="en-US" dirty="0"/>
              <a:t>3 Options:</a:t>
            </a:r>
          </a:p>
        </p:txBody>
      </p:sp>
      <p:sp>
        <p:nvSpPr>
          <p:cNvPr id="12" name="Rectangle 11">
            <a:extLst>
              <a:ext uri="{FF2B5EF4-FFF2-40B4-BE49-F238E27FC236}">
                <a16:creationId xmlns:a16="http://schemas.microsoft.com/office/drawing/2014/main" id="{BE8683AD-BE61-42C6-BFCA-261EA7E3A489}"/>
              </a:ext>
            </a:extLst>
          </p:cNvPr>
          <p:cNvSpPr/>
          <p:nvPr/>
        </p:nvSpPr>
        <p:spPr>
          <a:xfrm>
            <a:off x="4326646" y="3154313"/>
            <a:ext cx="4534422" cy="8642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Basic – Script TBD</a:t>
            </a:r>
          </a:p>
        </p:txBody>
      </p:sp>
      <p:sp>
        <p:nvSpPr>
          <p:cNvPr id="13" name="Rectangle 12">
            <a:extLst>
              <a:ext uri="{FF2B5EF4-FFF2-40B4-BE49-F238E27FC236}">
                <a16:creationId xmlns:a16="http://schemas.microsoft.com/office/drawing/2014/main" id="{508F96BF-F848-6965-5EBA-14D30AD51643}"/>
              </a:ext>
            </a:extLst>
          </p:cNvPr>
          <p:cNvSpPr/>
          <p:nvPr/>
        </p:nvSpPr>
        <p:spPr>
          <a:xfrm>
            <a:off x="4326646" y="4253168"/>
            <a:ext cx="4534422" cy="8642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Mid – Script is scaffolded, you need to fill in</a:t>
            </a:r>
          </a:p>
        </p:txBody>
      </p:sp>
      <p:sp>
        <p:nvSpPr>
          <p:cNvPr id="14" name="Rectangle 13">
            <a:extLst>
              <a:ext uri="{FF2B5EF4-FFF2-40B4-BE49-F238E27FC236}">
                <a16:creationId xmlns:a16="http://schemas.microsoft.com/office/drawing/2014/main" id="{D7C5EC4C-0F60-1465-EF91-C237BD8FAA3D}"/>
              </a:ext>
            </a:extLst>
          </p:cNvPr>
          <p:cNvSpPr/>
          <p:nvPr/>
        </p:nvSpPr>
        <p:spPr>
          <a:xfrm>
            <a:off x="4326646" y="5492055"/>
            <a:ext cx="4534422" cy="8642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Advanced  - Script has comments only.  You need to find functions, and fill in.</a:t>
            </a:r>
          </a:p>
        </p:txBody>
      </p:sp>
    </p:spTree>
    <p:extLst>
      <p:ext uri="{BB962C8B-B14F-4D97-AF65-F5344CB8AC3E}">
        <p14:creationId xmlns:p14="http://schemas.microsoft.com/office/powerpoint/2010/main" val="4208013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059781-4C88-1D19-3B21-14DD84FC06AA}"/>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B2D27949-B9D4-EF6A-EF63-8461982FFD2D}"/>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0559DBB9-D551-8392-A70F-CCC4A769D113}"/>
              </a:ext>
            </a:extLst>
          </p:cNvPr>
          <p:cNvSpPr>
            <a:spLocks noGrp="1"/>
          </p:cNvSpPr>
          <p:nvPr>
            <p:ph type="sldNum" sz="quarter" idx="12"/>
          </p:nvPr>
        </p:nvSpPr>
        <p:spPr/>
        <p:txBody>
          <a:bodyPr/>
          <a:lstStyle/>
          <a:p>
            <a:fld id="{37290FF7-652B-4475-AEAB-8B1A5D23AE09}" type="slidenum">
              <a:rPr lang="en-US" smtClean="0"/>
              <a:t>2</a:t>
            </a:fld>
            <a:endParaRPr lang="en-US"/>
          </a:p>
        </p:txBody>
      </p:sp>
      <p:sp>
        <p:nvSpPr>
          <p:cNvPr id="5" name="Footer Placeholder 4">
            <a:extLst>
              <a:ext uri="{FF2B5EF4-FFF2-40B4-BE49-F238E27FC236}">
                <a16:creationId xmlns:a16="http://schemas.microsoft.com/office/drawing/2014/main" id="{FBC869C7-4011-A9B3-6B19-83153EE96A5E}"/>
              </a:ext>
            </a:extLst>
          </p:cNvPr>
          <p:cNvSpPr>
            <a:spLocks noGrp="1"/>
          </p:cNvSpPr>
          <p:nvPr>
            <p:ph type="ftr" sz="quarter" idx="3"/>
          </p:nvPr>
        </p:nvSpPr>
        <p:spPr/>
        <p:txBody>
          <a:bodyPr/>
          <a:lstStyle/>
          <a:p>
            <a:r>
              <a:rPr lang="en-US" dirty="0"/>
              <a:t>Kwartler </a:t>
            </a:r>
          </a:p>
        </p:txBody>
      </p:sp>
      <p:pic>
        <p:nvPicPr>
          <p:cNvPr id="2050" name="Picture 2" descr="Florence Nightingale's Rose Diagram : History of Information">
            <a:extLst>
              <a:ext uri="{FF2B5EF4-FFF2-40B4-BE49-F238E27FC236}">
                <a16:creationId xmlns:a16="http://schemas.microsoft.com/office/drawing/2014/main" id="{88961E37-C487-C20F-2694-FA0F3C6B3F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65126"/>
            <a:ext cx="9144000" cy="5745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728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546173-2C9B-1337-E0B8-BA2CAC4836DF}"/>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B99DA3BA-0F7D-D05E-6860-C26C19EBE97B}"/>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87BFCCBA-4E2C-4B08-FBE4-8BAD26845C95}"/>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a:extLst>
              <a:ext uri="{FF2B5EF4-FFF2-40B4-BE49-F238E27FC236}">
                <a16:creationId xmlns:a16="http://schemas.microsoft.com/office/drawing/2014/main" id="{07E802B2-D406-E1D4-55E2-08B8A03B3C23}"/>
              </a:ext>
            </a:extLst>
          </p:cNvPr>
          <p:cNvSpPr>
            <a:spLocks noGrp="1"/>
          </p:cNvSpPr>
          <p:nvPr>
            <p:ph type="ftr" sz="quarter" idx="3"/>
          </p:nvPr>
        </p:nvSpPr>
        <p:spPr/>
        <p:txBody>
          <a:bodyPr/>
          <a:lstStyle/>
          <a:p>
            <a:r>
              <a:rPr lang="en-US" dirty="0"/>
              <a:t>Kwartler </a:t>
            </a:r>
          </a:p>
        </p:txBody>
      </p:sp>
      <p:pic>
        <p:nvPicPr>
          <p:cNvPr id="3074" name="Picture 2">
            <a:extLst>
              <a:ext uri="{FF2B5EF4-FFF2-40B4-BE49-F238E27FC236}">
                <a16:creationId xmlns:a16="http://schemas.microsoft.com/office/drawing/2014/main" id="{86F2316E-8B9A-2EBE-5997-B1B30D6F1D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828" b="7262"/>
          <a:stretch/>
        </p:blipFill>
        <p:spPr bwMode="auto">
          <a:xfrm>
            <a:off x="0" y="177419"/>
            <a:ext cx="9144000" cy="56457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4DD80F4-B32B-53BA-7080-EC6AF7798B90}"/>
              </a:ext>
            </a:extLst>
          </p:cNvPr>
          <p:cNvSpPr txBox="1"/>
          <p:nvPr/>
        </p:nvSpPr>
        <p:spPr>
          <a:xfrm>
            <a:off x="0" y="5864076"/>
            <a:ext cx="9144000" cy="307777"/>
          </a:xfrm>
          <a:prstGeom prst="rect">
            <a:avLst/>
          </a:prstGeom>
          <a:noFill/>
        </p:spPr>
        <p:txBody>
          <a:bodyPr wrap="square">
            <a:spAutoFit/>
          </a:bodyPr>
          <a:lstStyle/>
          <a:p>
            <a:r>
              <a:rPr lang="en-US" sz="1400" dirty="0">
                <a:hlinkClick r:id="rId3"/>
              </a:rPr>
              <a:t>https://timharford.com/2021/03/cautionary-tales-florence-nightingale-and-her-geeks-declare-war-on-death/</a:t>
            </a:r>
            <a:endParaRPr lang="en-US" sz="1400" dirty="0"/>
          </a:p>
        </p:txBody>
      </p:sp>
    </p:spTree>
    <p:extLst>
      <p:ext uri="{BB962C8B-B14F-4D97-AF65-F5344CB8AC3E}">
        <p14:creationId xmlns:p14="http://schemas.microsoft.com/office/powerpoint/2010/main" val="1364709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Visuals Best Practices…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4</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dirty="0"/>
              <a:t>Kwartler </a:t>
            </a:r>
          </a:p>
        </p:txBody>
      </p:sp>
    </p:spTree>
    <p:extLst>
      <p:ext uri="{BB962C8B-B14F-4D97-AF65-F5344CB8AC3E}">
        <p14:creationId xmlns:p14="http://schemas.microsoft.com/office/powerpoint/2010/main" val="1811108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Choose [or lookup] the right chart</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dirty="0"/>
              <a:t>Kwartler </a:t>
            </a:r>
          </a:p>
        </p:txBody>
      </p:sp>
      <p:sp>
        <p:nvSpPr>
          <p:cNvPr id="7" name="TextBox 6">
            <a:extLst>
              <a:ext uri="{FF2B5EF4-FFF2-40B4-BE49-F238E27FC236}">
                <a16:creationId xmlns:a16="http://schemas.microsoft.com/office/drawing/2014/main" id="{1DDAB1D5-7490-AA5C-28E4-322EC59C8807}"/>
              </a:ext>
            </a:extLst>
          </p:cNvPr>
          <p:cNvSpPr txBox="1"/>
          <p:nvPr/>
        </p:nvSpPr>
        <p:spPr>
          <a:xfrm>
            <a:off x="400050" y="5822864"/>
            <a:ext cx="4572000" cy="369332"/>
          </a:xfrm>
          <a:prstGeom prst="rect">
            <a:avLst/>
          </a:prstGeom>
          <a:noFill/>
        </p:spPr>
        <p:txBody>
          <a:bodyPr wrap="square">
            <a:spAutoFit/>
          </a:bodyPr>
          <a:lstStyle/>
          <a:p>
            <a:r>
              <a:rPr lang="en-US" dirty="0">
                <a:hlinkClick r:id="rId2"/>
              </a:rPr>
              <a:t>https://r-graphics.org/</a:t>
            </a:r>
            <a:endParaRPr lang="en-US" dirty="0"/>
          </a:p>
        </p:txBody>
      </p:sp>
      <p:pic>
        <p:nvPicPr>
          <p:cNvPr id="6" name="Picture 5">
            <a:extLst>
              <a:ext uri="{FF2B5EF4-FFF2-40B4-BE49-F238E27FC236}">
                <a16:creationId xmlns:a16="http://schemas.microsoft.com/office/drawing/2014/main" id="{4D1CEEFE-5D64-F677-4CA0-C387C7D1269E}"/>
              </a:ext>
            </a:extLst>
          </p:cNvPr>
          <p:cNvPicPr>
            <a:picLocks noChangeAspect="1"/>
          </p:cNvPicPr>
          <p:nvPr/>
        </p:nvPicPr>
        <p:blipFill>
          <a:blip r:embed="rId3"/>
          <a:stretch>
            <a:fillRect/>
          </a:stretch>
        </p:blipFill>
        <p:spPr>
          <a:xfrm>
            <a:off x="685800" y="1327849"/>
            <a:ext cx="7772400" cy="4202302"/>
          </a:xfrm>
          <a:prstGeom prst="rect">
            <a:avLst/>
          </a:prstGeom>
        </p:spPr>
      </p:pic>
    </p:spTree>
    <p:extLst>
      <p:ext uri="{BB962C8B-B14F-4D97-AF65-F5344CB8AC3E}">
        <p14:creationId xmlns:p14="http://schemas.microsoft.com/office/powerpoint/2010/main" val="3487791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1576DC-2ABE-6059-4C63-482D4A889658}"/>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11C005EF-BB3C-75B5-109A-BA69E0C18D12}"/>
              </a:ext>
            </a:extLst>
          </p:cNvPr>
          <p:cNvSpPr>
            <a:spLocks noGrp="1"/>
          </p:cNvSpPr>
          <p:nvPr>
            <p:ph type="title"/>
          </p:nvPr>
        </p:nvSpPr>
        <p:spPr/>
        <p:txBody>
          <a:bodyPr/>
          <a:lstStyle/>
          <a:p>
            <a:r>
              <a:rPr lang="en-US" dirty="0"/>
              <a:t>Best Practices</a:t>
            </a:r>
          </a:p>
        </p:txBody>
      </p:sp>
      <p:sp>
        <p:nvSpPr>
          <p:cNvPr id="4" name="Slide Number Placeholder 3">
            <a:extLst>
              <a:ext uri="{FF2B5EF4-FFF2-40B4-BE49-F238E27FC236}">
                <a16:creationId xmlns:a16="http://schemas.microsoft.com/office/drawing/2014/main" id="{EA9E3041-116E-96D3-4741-64235BC8098E}"/>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a:extLst>
              <a:ext uri="{FF2B5EF4-FFF2-40B4-BE49-F238E27FC236}">
                <a16:creationId xmlns:a16="http://schemas.microsoft.com/office/drawing/2014/main" id="{33744C55-97D9-B6C8-CFB0-BDAD48E2560D}"/>
              </a:ext>
            </a:extLst>
          </p:cNvPr>
          <p:cNvSpPr>
            <a:spLocks noGrp="1"/>
          </p:cNvSpPr>
          <p:nvPr>
            <p:ph type="ftr" sz="quarter" idx="3"/>
          </p:nvPr>
        </p:nvSpPr>
        <p:spPr/>
        <p:txBody>
          <a:bodyPr/>
          <a:lstStyle/>
          <a:p>
            <a:r>
              <a:rPr lang="en-US" dirty="0"/>
              <a:t>Kwartler </a:t>
            </a:r>
          </a:p>
        </p:txBody>
      </p:sp>
      <p:sp>
        <p:nvSpPr>
          <p:cNvPr id="7" name="TextBox 6">
            <a:extLst>
              <a:ext uri="{FF2B5EF4-FFF2-40B4-BE49-F238E27FC236}">
                <a16:creationId xmlns:a16="http://schemas.microsoft.com/office/drawing/2014/main" id="{2EA7FB72-E91A-D56B-5F27-F376CFD2AE8C}"/>
              </a:ext>
            </a:extLst>
          </p:cNvPr>
          <p:cNvSpPr txBox="1"/>
          <p:nvPr/>
        </p:nvSpPr>
        <p:spPr>
          <a:xfrm>
            <a:off x="200025" y="1140053"/>
            <a:ext cx="8743950" cy="3970318"/>
          </a:xfrm>
          <a:prstGeom prst="rect">
            <a:avLst/>
          </a:prstGeom>
          <a:noFill/>
        </p:spPr>
        <p:txBody>
          <a:bodyPr wrap="square">
            <a:spAutoFit/>
          </a:bodyPr>
          <a:lstStyle/>
          <a:p>
            <a:pPr algn="l"/>
            <a:r>
              <a:rPr lang="en-US" sz="1200" b="1" i="0" u="sng" dirty="0">
                <a:solidFill>
                  <a:srgbClr val="333333"/>
                </a:solidFill>
                <a:effectLst/>
                <a:highlight>
                  <a:srgbClr val="FFFF00"/>
                </a:highlight>
                <a:latin typeface="Merriweather" panose="020F0502020204030204" pitchFamily="34" charset="0"/>
              </a:rPr>
              <a:t>Simplify</a:t>
            </a:r>
            <a:r>
              <a:rPr lang="en-US" sz="1200" b="0" i="0" dirty="0">
                <a:solidFill>
                  <a:srgbClr val="333333"/>
                </a:solidFill>
                <a:effectLst/>
                <a:latin typeface="Merriweather" panose="020F0502020204030204" pitchFamily="34" charset="0"/>
              </a:rPr>
              <a:t> - Just like an artist can capture the essence of an emotion with just a few lines, good data visualization captures the essence of data - without oversimplifying.</a:t>
            </a:r>
          </a:p>
          <a:p>
            <a:pPr algn="l"/>
            <a:r>
              <a:rPr lang="en-US" sz="1200" b="0" i="0" dirty="0">
                <a:solidFill>
                  <a:srgbClr val="333333"/>
                </a:solidFill>
                <a:effectLst/>
                <a:latin typeface="Merriweather" panose="020F0502020204030204" pitchFamily="34" charset="0"/>
              </a:rPr>
              <a:t>We don't want a tool that gives us 19 more options after we decide we want a column graph. </a:t>
            </a:r>
            <a:r>
              <a:rPr lang="en-US" sz="1200" b="0" i="0" strike="sngStrike" dirty="0">
                <a:solidFill>
                  <a:srgbClr val="333333"/>
                </a:solidFill>
                <a:effectLst/>
                <a:latin typeface="Merriweather" panose="020F0502020204030204" pitchFamily="34" charset="0"/>
              </a:rPr>
              <a:t>We want a tool like Tableau that knows which visualization is appropriate and then creates it. Simple.</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Compare</a:t>
            </a:r>
            <a:r>
              <a:rPr lang="en-US" sz="1200" b="0" i="0" dirty="0">
                <a:solidFill>
                  <a:srgbClr val="333333"/>
                </a:solidFill>
                <a:effectLst/>
                <a:latin typeface="Merriweather" panose="020F0502020204030204" pitchFamily="34" charset="0"/>
              </a:rPr>
              <a:t> - We need to be able to compare our data visualizations side by side. We can't hold the details of our data visualizations in our memory - </a:t>
            </a:r>
            <a:r>
              <a:rPr lang="en-US" sz="1200" b="0" i="0" dirty="0">
                <a:solidFill>
                  <a:srgbClr val="333333"/>
                </a:solidFill>
                <a:effectLst/>
                <a:highlight>
                  <a:srgbClr val="FFFF00"/>
                </a:highlight>
                <a:latin typeface="Merriweather" panose="020F0502020204030204" pitchFamily="34" charset="0"/>
              </a:rPr>
              <a:t>shift the burden of effort to our eyes</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Attend</a:t>
            </a:r>
            <a:r>
              <a:rPr lang="en-US" sz="1200" b="0" i="0" dirty="0">
                <a:solidFill>
                  <a:srgbClr val="333333"/>
                </a:solidFill>
                <a:effectLst/>
                <a:latin typeface="Merriweather" panose="020F0502020204030204" pitchFamily="34" charset="0"/>
              </a:rPr>
              <a:t> - The tool needs to make it easy for us to attend to the data that's really important. Our brains are easily encouraged to pay attention to the relevant or irrelevant details. Stephen demonstrated this convincingly with a video similar to Daniel Simon's classic </a:t>
            </a:r>
            <a:r>
              <a:rPr lang="en-US" sz="1200" b="0" i="0" dirty="0">
                <a:solidFill>
                  <a:srgbClr val="0B5CAB"/>
                </a:solidFill>
                <a:effectLst/>
                <a:latin typeface="Merriweather" panose="020F0502020204030204" pitchFamily="34" charset="0"/>
                <a:hlinkClick r:id="rId2"/>
              </a:rPr>
              <a:t>gorilla and ball passing</a:t>
            </a:r>
            <a:r>
              <a:rPr lang="en-US" sz="1200" b="0" i="0" dirty="0">
                <a:solidFill>
                  <a:srgbClr val="333333"/>
                </a:solidFill>
                <a:effectLst/>
                <a:latin typeface="Merriweather" panose="020F0502020204030204" pitchFamily="34" charset="0"/>
              </a:rPr>
              <a:t>.</a:t>
            </a:r>
          </a:p>
          <a:p>
            <a:pPr algn="l"/>
            <a:endParaRPr lang="en-US" sz="1200" b="1" i="0" dirty="0">
              <a:solidFill>
                <a:srgbClr val="333333"/>
              </a:solidFill>
              <a:effectLst/>
              <a:latin typeface="Merriweather" panose="020F0502020204030204" pitchFamily="34" charset="0"/>
            </a:endParaRPr>
          </a:p>
          <a:p>
            <a:pPr algn="l"/>
            <a:r>
              <a:rPr lang="en-US" sz="1200" b="1" i="0" u="sng" dirty="0">
                <a:solidFill>
                  <a:srgbClr val="333333"/>
                </a:solidFill>
                <a:effectLst/>
                <a:highlight>
                  <a:srgbClr val="FFFF00"/>
                </a:highlight>
                <a:latin typeface="Merriweather" panose="020F0502020204030204" pitchFamily="34" charset="0"/>
              </a:rPr>
              <a:t>Explore</a:t>
            </a:r>
            <a:r>
              <a:rPr lang="en-US" sz="1200" b="0" i="0" dirty="0">
                <a:solidFill>
                  <a:srgbClr val="333333"/>
                </a:solidFill>
                <a:effectLst/>
                <a:latin typeface="Merriweather" panose="020F0502020204030204" pitchFamily="34" charset="0"/>
              </a:rPr>
              <a:t> - Data visualization tools should let us just </a:t>
            </a:r>
            <a:r>
              <a:rPr lang="en-US" sz="1200" b="0" i="1" dirty="0">
                <a:solidFill>
                  <a:srgbClr val="333333"/>
                </a:solidFill>
                <a:effectLst/>
                <a:latin typeface="Merriweather" panose="020F0502020204030204" pitchFamily="34" charset="0"/>
              </a:rPr>
              <a:t>look</a:t>
            </a:r>
            <a:r>
              <a:rPr lang="en-US" sz="1200" b="0" i="0" dirty="0">
                <a:solidFill>
                  <a:srgbClr val="333333"/>
                </a:solidFill>
                <a:effectLst/>
                <a:latin typeface="Merriweather" panose="020F0502020204030204" pitchFamily="34" charset="0"/>
              </a:rPr>
              <a:t>. Not just to answer a specific question, but to explore data and discover things. Directed and exploratory analysis are equally valid, but we need to be sure that out visualization tool makes both possible.</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View Diversely </a:t>
            </a:r>
            <a:r>
              <a:rPr lang="en-US" sz="1200" b="0" i="0" dirty="0">
                <a:solidFill>
                  <a:srgbClr val="333333"/>
                </a:solidFill>
                <a:effectLst/>
                <a:latin typeface="Merriweather" panose="020F0502020204030204" pitchFamily="34" charset="0"/>
              </a:rPr>
              <a:t>- Different views of the same data provide different insights. It helps to be able to look at the same data from different perspectives at the same time and see how they fit together.</a:t>
            </a:r>
          </a:p>
          <a:p>
            <a:pPr algn="l"/>
            <a:endParaRPr lang="en-US" sz="1200" b="1" i="0" dirty="0">
              <a:solidFill>
                <a:srgbClr val="333333"/>
              </a:solidFill>
              <a:effectLst/>
              <a:latin typeface="Merriweather" panose="020F0502020204030204" pitchFamily="34" charset="0"/>
            </a:endParaRPr>
          </a:p>
          <a:p>
            <a:pPr algn="l"/>
            <a:r>
              <a:rPr lang="en-US" sz="1200" i="0" u="sng" dirty="0">
                <a:solidFill>
                  <a:srgbClr val="333333"/>
                </a:solidFill>
                <a:effectLst/>
                <a:highlight>
                  <a:srgbClr val="FFFF00"/>
                </a:highlight>
                <a:latin typeface="Merriweather" panose="020F0502020204030204" pitchFamily="34" charset="0"/>
              </a:rPr>
              <a:t>Ask why </a:t>
            </a:r>
            <a:r>
              <a:rPr lang="en-US" sz="1200" b="0" i="0" dirty="0">
                <a:solidFill>
                  <a:srgbClr val="333333"/>
                </a:solidFill>
                <a:effectLst/>
                <a:latin typeface="Merriweather" panose="020F0502020204030204" pitchFamily="34" charset="0"/>
              </a:rPr>
              <a:t>- More than knowing "what's happening", we need to know "why it's happening". This is where actionable results come from.</a:t>
            </a:r>
          </a:p>
        </p:txBody>
      </p:sp>
      <p:sp>
        <p:nvSpPr>
          <p:cNvPr id="9" name="TextBox 8">
            <a:extLst>
              <a:ext uri="{FF2B5EF4-FFF2-40B4-BE49-F238E27FC236}">
                <a16:creationId xmlns:a16="http://schemas.microsoft.com/office/drawing/2014/main" id="{99B3DEFE-C73E-F44B-C7C4-F2E2BCEFAA79}"/>
              </a:ext>
            </a:extLst>
          </p:cNvPr>
          <p:cNvSpPr txBox="1"/>
          <p:nvPr/>
        </p:nvSpPr>
        <p:spPr>
          <a:xfrm>
            <a:off x="200025" y="5969186"/>
            <a:ext cx="9039509" cy="369332"/>
          </a:xfrm>
          <a:prstGeom prst="rect">
            <a:avLst/>
          </a:prstGeom>
          <a:noFill/>
        </p:spPr>
        <p:txBody>
          <a:bodyPr wrap="square">
            <a:spAutoFit/>
          </a:bodyPr>
          <a:lstStyle/>
          <a:p>
            <a:r>
              <a:rPr lang="en-US" dirty="0"/>
              <a:t>https://</a:t>
            </a:r>
            <a:r>
              <a:rPr lang="en-US" dirty="0" err="1"/>
              <a:t>www.tableau.com</a:t>
            </a:r>
            <a:r>
              <a:rPr lang="en-US" dirty="0"/>
              <a:t>/blog/</a:t>
            </a:r>
            <a:r>
              <a:rPr lang="en-US" dirty="0" err="1"/>
              <a:t>stephen</a:t>
            </a:r>
            <a:r>
              <a:rPr lang="en-US" dirty="0"/>
              <a:t>-few-data-visualization</a:t>
            </a:r>
          </a:p>
        </p:txBody>
      </p:sp>
    </p:spTree>
    <p:extLst>
      <p:ext uri="{BB962C8B-B14F-4D97-AF65-F5344CB8AC3E}">
        <p14:creationId xmlns:p14="http://schemas.microsoft.com/office/powerpoint/2010/main" val="2928261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394BCC-A222-AB04-48B6-BFD65AFDFB6B}"/>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B97FAE37-4E81-7CA9-C716-AC20191CB4B4}"/>
              </a:ext>
            </a:extLst>
          </p:cNvPr>
          <p:cNvSpPr>
            <a:spLocks noGrp="1"/>
          </p:cNvSpPr>
          <p:nvPr>
            <p:ph type="title"/>
          </p:nvPr>
        </p:nvSpPr>
        <p:spPr/>
        <p:txBody>
          <a:bodyPr/>
          <a:lstStyle/>
          <a:p>
            <a:r>
              <a:rPr lang="en-US" dirty="0"/>
              <a:t>Avoid pie/donut  charts</a:t>
            </a:r>
          </a:p>
        </p:txBody>
      </p:sp>
      <p:sp>
        <p:nvSpPr>
          <p:cNvPr id="4" name="Slide Number Placeholder 3">
            <a:extLst>
              <a:ext uri="{FF2B5EF4-FFF2-40B4-BE49-F238E27FC236}">
                <a16:creationId xmlns:a16="http://schemas.microsoft.com/office/drawing/2014/main" id="{52615CDE-38C7-910A-B597-700EF976C0E8}"/>
              </a:ext>
            </a:extLst>
          </p:cNvPr>
          <p:cNvSpPr>
            <a:spLocks noGrp="1"/>
          </p:cNvSpPr>
          <p:nvPr>
            <p:ph type="sldNum" sz="quarter" idx="12"/>
          </p:nvPr>
        </p:nvSpPr>
        <p:spPr/>
        <p:txBody>
          <a:bodyPr/>
          <a:lstStyle/>
          <a:p>
            <a:fld id="{37290FF7-652B-4475-AEAB-8B1A5D23AE09}" type="slidenum">
              <a:rPr lang="en-US" smtClean="0"/>
              <a:t>7</a:t>
            </a:fld>
            <a:endParaRPr lang="en-US"/>
          </a:p>
        </p:txBody>
      </p:sp>
      <p:sp>
        <p:nvSpPr>
          <p:cNvPr id="5" name="Footer Placeholder 4">
            <a:extLst>
              <a:ext uri="{FF2B5EF4-FFF2-40B4-BE49-F238E27FC236}">
                <a16:creationId xmlns:a16="http://schemas.microsoft.com/office/drawing/2014/main" id="{D546B78C-E7E1-195F-10D4-353776F7143D}"/>
              </a:ext>
            </a:extLst>
          </p:cNvPr>
          <p:cNvSpPr>
            <a:spLocks noGrp="1"/>
          </p:cNvSpPr>
          <p:nvPr>
            <p:ph type="ftr" sz="quarter" idx="3"/>
          </p:nvPr>
        </p:nvSpPr>
        <p:spPr/>
        <p:txBody>
          <a:bodyPr/>
          <a:lstStyle/>
          <a:p>
            <a:r>
              <a:rPr lang="en-US" dirty="0"/>
              <a:t>Kwartler </a:t>
            </a:r>
          </a:p>
        </p:txBody>
      </p:sp>
      <p:pic>
        <p:nvPicPr>
          <p:cNvPr id="6" name="Picture 5">
            <a:extLst>
              <a:ext uri="{FF2B5EF4-FFF2-40B4-BE49-F238E27FC236}">
                <a16:creationId xmlns:a16="http://schemas.microsoft.com/office/drawing/2014/main" id="{8E92DDF5-C3B5-279D-A790-283D3F128972}"/>
              </a:ext>
            </a:extLst>
          </p:cNvPr>
          <p:cNvPicPr>
            <a:picLocks noChangeAspect="1"/>
          </p:cNvPicPr>
          <p:nvPr/>
        </p:nvPicPr>
        <p:blipFill>
          <a:blip r:embed="rId2"/>
          <a:stretch>
            <a:fillRect/>
          </a:stretch>
        </p:blipFill>
        <p:spPr>
          <a:xfrm>
            <a:off x="350134" y="992414"/>
            <a:ext cx="7772400" cy="4873171"/>
          </a:xfrm>
          <a:prstGeom prst="rect">
            <a:avLst/>
          </a:prstGeom>
        </p:spPr>
      </p:pic>
      <p:sp>
        <p:nvSpPr>
          <p:cNvPr id="7" name="Oval 6">
            <a:extLst>
              <a:ext uri="{FF2B5EF4-FFF2-40B4-BE49-F238E27FC236}">
                <a16:creationId xmlns:a16="http://schemas.microsoft.com/office/drawing/2014/main" id="{4FF4A408-9CAD-5E22-F6A1-2948BEA01A36}"/>
              </a:ext>
            </a:extLst>
          </p:cNvPr>
          <p:cNvSpPr/>
          <p:nvPr/>
        </p:nvSpPr>
        <p:spPr>
          <a:xfrm>
            <a:off x="1226916" y="1817225"/>
            <a:ext cx="2558006" cy="532436"/>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763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59FA27-7314-E5A4-6CB0-34CD0ED1AD70}"/>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870FFB35-D9CA-871A-3768-C329A119F22F}"/>
              </a:ext>
            </a:extLst>
          </p:cNvPr>
          <p:cNvSpPr>
            <a:spLocks noGrp="1"/>
          </p:cNvSpPr>
          <p:nvPr>
            <p:ph type="title"/>
          </p:nvPr>
        </p:nvSpPr>
        <p:spPr/>
        <p:txBody>
          <a:bodyPr/>
          <a:lstStyle/>
          <a:p>
            <a:r>
              <a:rPr lang="en-US" dirty="0"/>
              <a:t>Instead use a bar chart</a:t>
            </a:r>
          </a:p>
        </p:txBody>
      </p:sp>
      <p:sp>
        <p:nvSpPr>
          <p:cNvPr id="4" name="Slide Number Placeholder 3">
            <a:extLst>
              <a:ext uri="{FF2B5EF4-FFF2-40B4-BE49-F238E27FC236}">
                <a16:creationId xmlns:a16="http://schemas.microsoft.com/office/drawing/2014/main" id="{893F8686-7913-B689-B0FD-F71E6127944B}"/>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a:extLst>
              <a:ext uri="{FF2B5EF4-FFF2-40B4-BE49-F238E27FC236}">
                <a16:creationId xmlns:a16="http://schemas.microsoft.com/office/drawing/2014/main" id="{3D847F58-768C-2CEB-2E31-D608F9092E93}"/>
              </a:ext>
            </a:extLst>
          </p:cNvPr>
          <p:cNvSpPr>
            <a:spLocks noGrp="1"/>
          </p:cNvSpPr>
          <p:nvPr>
            <p:ph type="ftr" sz="quarter" idx="3"/>
          </p:nvPr>
        </p:nvSpPr>
        <p:spPr/>
        <p:txBody>
          <a:bodyPr/>
          <a:lstStyle/>
          <a:p>
            <a:r>
              <a:rPr lang="en-US"/>
              <a:t>Kwartler </a:t>
            </a:r>
            <a:endParaRPr lang="en-US" dirty="0"/>
          </a:p>
        </p:txBody>
      </p:sp>
      <p:pic>
        <p:nvPicPr>
          <p:cNvPr id="1026" name="Picture 2" descr="Why are pie charts terrible? - Quora">
            <a:extLst>
              <a:ext uri="{FF2B5EF4-FFF2-40B4-BE49-F238E27FC236}">
                <a16:creationId xmlns:a16="http://schemas.microsoft.com/office/drawing/2014/main" id="{0709B548-0B29-4730-DBFA-C8A5FA39BC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6458" b="52083"/>
          <a:stretch/>
        </p:blipFill>
        <p:spPr bwMode="auto">
          <a:xfrm>
            <a:off x="1182788" y="1769803"/>
            <a:ext cx="2500534" cy="256805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Why are pie charts terrible? - Quora">
            <a:extLst>
              <a:ext uri="{FF2B5EF4-FFF2-40B4-BE49-F238E27FC236}">
                <a16:creationId xmlns:a16="http://schemas.microsoft.com/office/drawing/2014/main" id="{ACD254F1-4AF7-9927-BDA1-BFB5A656FD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8670" r="66458"/>
          <a:stretch/>
        </p:blipFill>
        <p:spPr bwMode="auto">
          <a:xfrm>
            <a:off x="5636308" y="1678329"/>
            <a:ext cx="2500534" cy="275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399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0FFCFD-8C2C-F8B3-EBBD-55DCB1743FB1}"/>
              </a:ext>
            </a:extLst>
          </p:cNvPr>
          <p:cNvSpPr>
            <a:spLocks noGrp="1"/>
          </p:cNvSpPr>
          <p:nvPr>
            <p:ph type="dt" sz="half" idx="10"/>
          </p:nvPr>
        </p:nvSpPr>
        <p:spPr/>
        <p:txBody>
          <a:bodyPr/>
          <a:lstStyle/>
          <a:p>
            <a:fld id="{6700A58B-DD98-43D0-B791-721480A02982}" type="datetime1">
              <a:rPr lang="en-US" smtClean="0"/>
              <a:t>6/30/24</a:t>
            </a:fld>
            <a:endParaRPr lang="en-US"/>
          </a:p>
        </p:txBody>
      </p:sp>
      <p:sp>
        <p:nvSpPr>
          <p:cNvPr id="3" name="Title 2">
            <a:extLst>
              <a:ext uri="{FF2B5EF4-FFF2-40B4-BE49-F238E27FC236}">
                <a16:creationId xmlns:a16="http://schemas.microsoft.com/office/drawing/2014/main" id="{972B7D7E-1DE9-B2D9-7618-6BB6BF43BB3C}"/>
              </a:ext>
            </a:extLst>
          </p:cNvPr>
          <p:cNvSpPr>
            <a:spLocks noGrp="1"/>
          </p:cNvSpPr>
          <p:nvPr>
            <p:ph type="title"/>
          </p:nvPr>
        </p:nvSpPr>
        <p:spPr/>
        <p:txBody>
          <a:bodyPr/>
          <a:lstStyle/>
          <a:p>
            <a:r>
              <a:rPr lang="en-US" dirty="0"/>
              <a:t>Instead use a bar chart</a:t>
            </a:r>
          </a:p>
        </p:txBody>
      </p:sp>
      <p:sp>
        <p:nvSpPr>
          <p:cNvPr id="4" name="Slide Number Placeholder 3">
            <a:extLst>
              <a:ext uri="{FF2B5EF4-FFF2-40B4-BE49-F238E27FC236}">
                <a16:creationId xmlns:a16="http://schemas.microsoft.com/office/drawing/2014/main" id="{1A8DB2E1-C376-367F-DB6F-CC91F4CC1054}"/>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a:extLst>
              <a:ext uri="{FF2B5EF4-FFF2-40B4-BE49-F238E27FC236}">
                <a16:creationId xmlns:a16="http://schemas.microsoft.com/office/drawing/2014/main" id="{976A75C8-2334-773C-0C9D-C29DF1226EF0}"/>
              </a:ext>
            </a:extLst>
          </p:cNvPr>
          <p:cNvSpPr>
            <a:spLocks noGrp="1"/>
          </p:cNvSpPr>
          <p:nvPr>
            <p:ph type="ftr" sz="quarter" idx="3"/>
          </p:nvPr>
        </p:nvSpPr>
        <p:spPr/>
        <p:txBody>
          <a:bodyPr/>
          <a:lstStyle/>
          <a:p>
            <a:r>
              <a:rPr lang="en-US"/>
              <a:t>Kwartler </a:t>
            </a:r>
            <a:endParaRPr lang="en-US" dirty="0"/>
          </a:p>
        </p:txBody>
      </p:sp>
      <p:pic>
        <p:nvPicPr>
          <p:cNvPr id="2050" name="Picture 2" descr="Why are pie charts terrible? - Quora">
            <a:extLst>
              <a:ext uri="{FF2B5EF4-FFF2-40B4-BE49-F238E27FC236}">
                <a16:creationId xmlns:a16="http://schemas.microsoft.com/office/drawing/2014/main" id="{7DA4B3FB-F84F-5164-171F-8CF6A10ACD1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456" r="31989" b="50000"/>
          <a:stretch/>
        </p:blipFill>
        <p:spPr bwMode="auto">
          <a:xfrm>
            <a:off x="1122745" y="2089150"/>
            <a:ext cx="2650602" cy="26797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Why are pie charts terrible? - Quora">
            <a:extLst>
              <a:ext uri="{FF2B5EF4-FFF2-40B4-BE49-F238E27FC236}">
                <a16:creationId xmlns:a16="http://schemas.microsoft.com/office/drawing/2014/main" id="{06C118A7-A1CD-204D-9B9C-36217EEF533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456" t="47786" r="31989"/>
          <a:stretch/>
        </p:blipFill>
        <p:spPr bwMode="auto">
          <a:xfrm>
            <a:off x="5370655" y="1970509"/>
            <a:ext cx="2650602" cy="2798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683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25199</TotalTime>
  <Words>554</Words>
  <Application>Microsoft Macintosh PowerPoint</Application>
  <PresentationFormat>On-screen Show (4:3)</PresentationFormat>
  <Paragraphs>112</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 Unicode MS</vt:lpstr>
      <vt:lpstr>Arial</vt:lpstr>
      <vt:lpstr>Calibri</vt:lpstr>
      <vt:lpstr>Merriweather</vt:lpstr>
      <vt:lpstr>Office Theme</vt:lpstr>
      <vt:lpstr>The face of data visualization</vt:lpstr>
      <vt:lpstr>PowerPoint Presentation</vt:lpstr>
      <vt:lpstr>PowerPoint Presentation</vt:lpstr>
      <vt:lpstr>Visuals Best Practices…</vt:lpstr>
      <vt:lpstr>Choose [or lookup] the right chart</vt:lpstr>
      <vt:lpstr>Best Practices</vt:lpstr>
      <vt:lpstr>Avoid pie/donut  charts</vt:lpstr>
      <vt:lpstr>Instead use a bar chart</vt:lpstr>
      <vt:lpstr>Instead use a bar chart</vt:lpstr>
      <vt:lpstr>Instead use a bar chat</vt:lpstr>
      <vt:lpstr>Avoid 3d charts</vt:lpstr>
      <vt:lpstr>Instead use other ways to convey complexity</vt:lpstr>
      <vt:lpstr>Basic Bar Charts</vt:lpstr>
      <vt:lpstr>Side by Side Charts</vt:lpstr>
      <vt:lpstr>Stacked Bar Charts</vt:lpstr>
      <vt:lpstr>Proportional Stacked Bar Charts</vt:lpstr>
      <vt:lpstr>PowerPoint Presentation</vt:lpstr>
      <vt:lpstr>Basic –individual, Mid &amp; Advanced- groups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Edward Kwartler</dc:creator>
  <cp:lastModifiedBy>Ted Kwartler</cp:lastModifiedBy>
  <cp:revision>160</cp:revision>
  <cp:lastPrinted>2018-07-10T22:02:33Z</cp:lastPrinted>
  <dcterms:created xsi:type="dcterms:W3CDTF">2018-05-11T14:06:45Z</dcterms:created>
  <dcterms:modified xsi:type="dcterms:W3CDTF">2024-07-01T03:33:48Z</dcterms:modified>
</cp:coreProperties>
</file>

<file path=docProps/thumbnail.jpeg>
</file>